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A8F48-35D1-4A19-ACE1-4A88ACC48181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26B53-BEDE-4CDF-AB6A-FDD7FE8967C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4486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26B53-BEDE-4CDF-AB6A-FDD7FE8967C6}" type="slidenum">
              <a:rPr lang="es-EC" smtClean="0"/>
              <a:t>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5042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26B53-BEDE-4CDF-AB6A-FDD7FE8967C6}" type="slidenum">
              <a:rPr lang="es-EC" smtClean="0"/>
              <a:t>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2656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9544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0202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0969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4538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53946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375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3040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819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8732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6337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0532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9742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551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5814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C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F654F-0F53-49B3-A178-D2388662F51B}" type="datetimeFigureOut">
              <a:rPr lang="es-EC" smtClean="0"/>
              <a:t>5/9/2017</a:t>
            </a:fld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CFA70EA-7CA3-4F21-BFEB-DF93B6BDD55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3777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9B5F6-03FB-460C-8BC0-0E3E1009AA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C" sz="60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USOS DE UN DATASET DE LOGS EN REDES WI-FI PUBLICAS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EB2150-0C27-41FA-B786-D3D7D9CF81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EC" dirty="0"/>
              <a:t>Aguilar Mora Oswaldo Josmany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31BE844C-5F45-4F8C-90F6-0EDF6D01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998" y="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17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276F6A8D-64C9-45AC-8655-621A9CDB2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9" y="351678"/>
            <a:ext cx="11416937" cy="619056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3215D89A-67CF-491F-99A3-D781CE49B06B}"/>
              </a:ext>
            </a:extLst>
          </p:cNvPr>
          <p:cNvSpPr/>
          <p:nvPr/>
        </p:nvSpPr>
        <p:spPr>
          <a:xfrm>
            <a:off x="6270171" y="679269"/>
            <a:ext cx="1894115" cy="940525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6B8DF3A-EA97-4C3F-B2B2-0B8871D55295}"/>
              </a:ext>
            </a:extLst>
          </p:cNvPr>
          <p:cNvSpPr/>
          <p:nvPr/>
        </p:nvSpPr>
        <p:spPr>
          <a:xfrm>
            <a:off x="4898571" y="3579223"/>
            <a:ext cx="4428309" cy="155448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2421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388C0FA-BCE5-4473-973B-BC6E5D88F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73" y="447187"/>
            <a:ext cx="7154010" cy="5598013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B0EB402C-E130-448B-8F6D-CA732CBB7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40" y="447188"/>
            <a:ext cx="3836586" cy="15594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C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iOS vs Android</a:t>
            </a:r>
          </a:p>
        </p:txBody>
      </p:sp>
      <p:sp>
        <p:nvSpPr>
          <p:cNvPr id="23" name="Marcador de contenido 22">
            <a:extLst>
              <a:ext uri="{FF2B5EF4-FFF2-40B4-BE49-F238E27FC236}">
                <a16:creationId xmlns:a16="http://schemas.microsoft.com/office/drawing/2014/main" id="{3E476604-0C8D-4764-9979-D4A363A7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047" y="2042652"/>
            <a:ext cx="3404372" cy="2066925"/>
          </a:xfrm>
        </p:spPr>
        <p:txBody>
          <a:bodyPr>
            <a:normAutofit/>
          </a:bodyPr>
          <a:lstStyle/>
          <a:p>
            <a:r>
              <a:rPr lang="es-EC" sz="1600" dirty="0"/>
              <a:t>Android supera notablemente a iOS en todos los lugares del estudio salvo en el aeropuerto.</a:t>
            </a:r>
          </a:p>
          <a:p>
            <a:r>
              <a:rPr lang="es-EC" sz="1600" dirty="0"/>
              <a:t>Android es más usado en el país.</a:t>
            </a:r>
          </a:p>
          <a:p>
            <a:pPr marL="0" indent="0">
              <a:buNone/>
            </a:pPr>
            <a:endParaRPr lang="es-EC" sz="1600" dirty="0"/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FFE0437F-AB5D-42F5-94A9-2825D191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6" y="4619411"/>
            <a:ext cx="3841370" cy="16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91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C87CED-A077-492B-92D3-B663F393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1035242"/>
            <a:ext cx="11012862" cy="582275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2F24598-77E5-4483-AA3B-019FAF36648A}"/>
              </a:ext>
            </a:extLst>
          </p:cNvPr>
          <p:cNvSpPr txBox="1">
            <a:spLocks/>
          </p:cNvSpPr>
          <p:nvPr/>
        </p:nvSpPr>
        <p:spPr>
          <a:xfrm>
            <a:off x="679269" y="63884"/>
            <a:ext cx="11012862" cy="971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TRACKING TOP USERS AEROPUERTO</a:t>
            </a:r>
          </a:p>
        </p:txBody>
      </p:sp>
    </p:spTree>
    <p:extLst>
      <p:ext uri="{BB962C8B-B14F-4D97-AF65-F5344CB8AC3E}">
        <p14:creationId xmlns:p14="http://schemas.microsoft.com/office/powerpoint/2010/main" val="334426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2F24598-77E5-4483-AA3B-019FAF36648A}"/>
              </a:ext>
            </a:extLst>
          </p:cNvPr>
          <p:cNvSpPr txBox="1">
            <a:spLocks/>
          </p:cNvSpPr>
          <p:nvPr/>
        </p:nvSpPr>
        <p:spPr>
          <a:xfrm>
            <a:off x="817611" y="37758"/>
            <a:ext cx="11012862" cy="971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TRACKING TOP USERS CENTRO DE CONVENCIONES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0052CA-651F-459E-AC82-EF0004F1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53" y="1009116"/>
            <a:ext cx="10816578" cy="57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2F24598-77E5-4483-AA3B-019FAF36648A}"/>
              </a:ext>
            </a:extLst>
          </p:cNvPr>
          <p:cNvSpPr txBox="1">
            <a:spLocks/>
          </p:cNvSpPr>
          <p:nvPr/>
        </p:nvSpPr>
        <p:spPr>
          <a:xfrm>
            <a:off x="817611" y="37758"/>
            <a:ext cx="11012862" cy="971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TRACKING TOP USERS CITYMALL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80BE70-30ED-44F2-B862-066B2146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4" y="1009116"/>
            <a:ext cx="10742325" cy="56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5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C1E7DED-D76B-41DF-B181-C46505E69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C10F328-5EA3-4186-A9FD-E083B9EF46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1579" y="1107582"/>
            <a:ext cx="3810001" cy="40754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C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063CA-F0F7-4E34-90F0-64CCA29A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USERS CLUSTERING </a:t>
            </a:r>
          </a:p>
        </p:txBody>
      </p:sp>
    </p:spTree>
    <p:extLst>
      <p:ext uri="{BB962C8B-B14F-4D97-AF65-F5344CB8AC3E}">
        <p14:creationId xmlns:p14="http://schemas.microsoft.com/office/powerpoint/2010/main" val="282891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C1E7DED-D76B-41DF-B181-C46505E69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2166126"/>
          </a:xfrm>
        </p:spPr>
        <p:txBody>
          <a:bodyPr numCol="2"/>
          <a:lstStyle/>
          <a:p>
            <a:r>
              <a:rPr lang="es-EC" dirty="0"/>
              <a:t>Rango de Tiempo : 5 minutos.</a:t>
            </a:r>
          </a:p>
          <a:p>
            <a:r>
              <a:rPr lang="es-EC" dirty="0"/>
              <a:t>Lugares elegidos: Top 4 de sitios.</a:t>
            </a:r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Aeropuerto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Mall del Sur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err="1"/>
              <a:t>Citymall</a:t>
            </a:r>
            <a:endParaRPr lang="es-EC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Centro de Convenciones.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/>
          </a:p>
          <a:p>
            <a:endParaRPr lang="es-EC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C10F328-5EA3-4186-A9FD-E083B9EF46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1579" y="1107582"/>
            <a:ext cx="3810001" cy="4075465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b="1" dirty="0">
                <a:solidFill>
                  <a:schemeClr val="accent1">
                    <a:lumMod val="75000"/>
                  </a:schemeClr>
                </a:solidFill>
              </a:rPr>
              <a:t>Nodos.- </a:t>
            </a:r>
            <a:r>
              <a:rPr lang="es-EC" sz="2400" dirty="0"/>
              <a:t>Id del </a:t>
            </a:r>
            <a:r>
              <a:rPr lang="es-EC" sz="2400" dirty="0" err="1"/>
              <a:t>Mac_usr</a:t>
            </a:r>
            <a:r>
              <a:rPr lang="es-EC" sz="2400" dirty="0"/>
              <a:t>, es decir aquí representamos cada Usuario.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b="1" dirty="0">
                <a:solidFill>
                  <a:schemeClr val="accent1">
                    <a:lumMod val="75000"/>
                  </a:schemeClr>
                </a:solidFill>
              </a:rPr>
              <a:t>Arcos.- </a:t>
            </a:r>
            <a:r>
              <a:rPr lang="es-EC" sz="2400" dirty="0"/>
              <a:t>Conectarse simultáneamente en el mismo intervalo de tiempo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b="1" dirty="0">
                <a:solidFill>
                  <a:schemeClr val="accent1">
                    <a:lumMod val="75000"/>
                  </a:schemeClr>
                </a:solidFill>
              </a:rPr>
              <a:t>Peso.- </a:t>
            </a:r>
            <a:r>
              <a:rPr lang="es-EC" sz="2400" dirty="0"/>
              <a:t>Numero de veces que se </a:t>
            </a:r>
            <a:r>
              <a:rPr lang="es-EC" sz="2400"/>
              <a:t>conectaron simultaneamente </a:t>
            </a:r>
            <a:r>
              <a:rPr lang="es-EC" sz="2400" dirty="0"/>
              <a:t>ese par de usuarios.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063CA-F0F7-4E34-90F0-64CCA29A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GRAFO DE CONCURRENCIA</a:t>
            </a:r>
          </a:p>
        </p:txBody>
      </p:sp>
    </p:spTree>
    <p:extLst>
      <p:ext uri="{BB962C8B-B14F-4D97-AF65-F5344CB8AC3E}">
        <p14:creationId xmlns:p14="http://schemas.microsoft.com/office/powerpoint/2010/main" val="275401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3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730FD6-3362-4CD4-9603-793F8580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12" y="958640"/>
            <a:ext cx="3952068" cy="34827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ORIGEN DEL DATASET</a:t>
            </a:r>
            <a:endParaRPr lang="en-US" sz="6000" dirty="0">
              <a:ln w="28575">
                <a:solidFill>
                  <a:schemeClr val="bg1"/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FE15BC-FDFD-4167-AED8-19411F292850}"/>
              </a:ext>
            </a:extLst>
          </p:cNvPr>
          <p:cNvSpPr txBox="1"/>
          <p:nvPr/>
        </p:nvSpPr>
        <p:spPr>
          <a:xfrm>
            <a:off x="274012" y="5303719"/>
            <a:ext cx="3952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600">
                <a:ln>
                  <a:solidFill>
                    <a:schemeClr val="accent1">
                      <a:lumMod val="75000"/>
                    </a:schemeClr>
                  </a:solidFill>
                </a:ln>
              </a:rPr>
              <a:t>HOSTPOTS PÚBLICOS</a:t>
            </a:r>
            <a:endParaRPr lang="es-EC" sz="3600" dirty="0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pic>
        <p:nvPicPr>
          <p:cNvPr id="2054" name="Picture 6" descr="Imagen relacionada">
            <a:extLst>
              <a:ext uri="{FF2B5EF4-FFF2-40B4-BE49-F238E27FC236}">
                <a16:creationId xmlns:a16="http://schemas.microsoft.com/office/drawing/2014/main" id="{59FE9620-B2DD-45C3-A94B-28474FA0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915" y="3519781"/>
            <a:ext cx="2485609" cy="203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other png">
            <a:extLst>
              <a:ext uri="{FF2B5EF4-FFF2-40B4-BE49-F238E27FC236}">
                <a16:creationId xmlns:a16="http://schemas.microsoft.com/office/drawing/2014/main" id="{A3D93775-152B-4B68-AAD2-6EBA5BE5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676" y="3519781"/>
            <a:ext cx="2162409" cy="216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2" descr="Resultado de imagen para mall png">
            <a:extLst>
              <a:ext uri="{FF2B5EF4-FFF2-40B4-BE49-F238E27FC236}">
                <a16:creationId xmlns:a16="http://schemas.microsoft.com/office/drawing/2014/main" id="{94C28A07-BFE6-4EA3-9329-3C2433D16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23" y="1066024"/>
            <a:ext cx="2327001" cy="232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airport png">
            <a:extLst>
              <a:ext uri="{FF2B5EF4-FFF2-40B4-BE49-F238E27FC236}">
                <a16:creationId xmlns:a16="http://schemas.microsoft.com/office/drawing/2014/main" id="{A846BA9B-1135-47BF-AA6D-2B0A343F6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00" y="1152075"/>
            <a:ext cx="2395223" cy="194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4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91B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91B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3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730FD6-3362-4CD4-9603-793F8580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12" y="958640"/>
            <a:ext cx="3952068" cy="34827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ORIGEN DEL DATASET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FE15BC-FDFD-4167-AED8-19411F292850}"/>
              </a:ext>
            </a:extLst>
          </p:cNvPr>
          <p:cNvSpPr txBox="1"/>
          <p:nvPr/>
        </p:nvSpPr>
        <p:spPr>
          <a:xfrm>
            <a:off x="274012" y="5303719"/>
            <a:ext cx="3952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600">
                <a:ln>
                  <a:solidFill>
                    <a:schemeClr val="accent1">
                      <a:lumMod val="75000"/>
                    </a:schemeClr>
                  </a:solidFill>
                </a:ln>
              </a:rPr>
              <a:t>HOSTPOTS PÚBLICOS</a:t>
            </a:r>
            <a:endParaRPr lang="es-EC" sz="3600" dirty="0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pic>
        <p:nvPicPr>
          <p:cNvPr id="3078" name="Picture 6" descr="Resultado de imagen para mall png">
            <a:extLst>
              <a:ext uri="{FF2B5EF4-FFF2-40B4-BE49-F238E27FC236}">
                <a16:creationId xmlns:a16="http://schemas.microsoft.com/office/drawing/2014/main" id="{7D364370-2EF7-498D-9C2D-71809C27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85" y="2560592"/>
            <a:ext cx="4815337" cy="33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para people shopping png">
            <a:extLst>
              <a:ext uri="{FF2B5EF4-FFF2-40B4-BE49-F238E27FC236}">
                <a16:creationId xmlns:a16="http://schemas.microsoft.com/office/drawing/2014/main" id="{7FF467AA-71F1-4C8F-8E0C-D734383D3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234" y="4718141"/>
            <a:ext cx="555333" cy="9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n relacionada">
            <a:extLst>
              <a:ext uri="{FF2B5EF4-FFF2-40B4-BE49-F238E27FC236}">
                <a16:creationId xmlns:a16="http://schemas.microsoft.com/office/drawing/2014/main" id="{535B0A05-98A3-4B46-BB7C-E0A9B692A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91" y="1118280"/>
            <a:ext cx="1429331" cy="192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C3AC319-E5AB-48CE-A706-1CCB1CD4EE46}"/>
              </a:ext>
            </a:extLst>
          </p:cNvPr>
          <p:cNvSpPr txBox="1"/>
          <p:nvPr/>
        </p:nvSpPr>
        <p:spPr>
          <a:xfrm rot="569427">
            <a:off x="5961383" y="1494542"/>
            <a:ext cx="106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400" dirty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3090" name="Picture 18" descr="Resultado de imagen para paper icon png">
            <a:extLst>
              <a:ext uri="{FF2B5EF4-FFF2-40B4-BE49-F238E27FC236}">
                <a16:creationId xmlns:a16="http://schemas.microsoft.com/office/drawing/2014/main" id="{AB293236-5243-438C-9AA3-9B09FCBA2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t="39821" r="13214" b="45457"/>
          <a:stretch/>
        </p:blipFill>
        <p:spPr bwMode="auto">
          <a:xfrm rot="479757">
            <a:off x="5940457" y="1769394"/>
            <a:ext cx="914401" cy="2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n para people shopping png">
            <a:extLst>
              <a:ext uri="{FF2B5EF4-FFF2-40B4-BE49-F238E27FC236}">
                <a16:creationId xmlns:a16="http://schemas.microsoft.com/office/drawing/2014/main" id="{12863919-1AEF-4F9A-8EFF-1BD2FEDED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094" y="4441371"/>
            <a:ext cx="835226" cy="8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Resultado de imagen para people shopping png">
            <a:extLst>
              <a:ext uri="{FF2B5EF4-FFF2-40B4-BE49-F238E27FC236}">
                <a16:creationId xmlns:a16="http://schemas.microsoft.com/office/drawing/2014/main" id="{3F8DBFB6-983E-4606-9BF6-8E838F341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407" y="3606760"/>
            <a:ext cx="534369" cy="99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sultado de imagen para people shopping png">
            <a:extLst>
              <a:ext uri="{FF2B5EF4-FFF2-40B4-BE49-F238E27FC236}">
                <a16:creationId xmlns:a16="http://schemas.microsoft.com/office/drawing/2014/main" id="{F453545F-A7B4-4D86-B573-10573A37F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9759">
            <a:off x="10387193" y="4265465"/>
            <a:ext cx="667102" cy="11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sultado de imagen para people shopping png">
            <a:extLst>
              <a:ext uri="{FF2B5EF4-FFF2-40B4-BE49-F238E27FC236}">
                <a16:creationId xmlns:a16="http://schemas.microsoft.com/office/drawing/2014/main" id="{A904E803-9B0A-4029-A97D-C777411B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567" y="4625822"/>
            <a:ext cx="1002255" cy="100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Resultado de imagen para paper icon png">
            <a:extLst>
              <a:ext uri="{FF2B5EF4-FFF2-40B4-BE49-F238E27FC236}">
                <a16:creationId xmlns:a16="http://schemas.microsoft.com/office/drawing/2014/main" id="{C58BF4EE-0677-487E-9808-5103E8826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t="54811" r="14285" b="13261"/>
          <a:stretch/>
        </p:blipFill>
        <p:spPr bwMode="auto">
          <a:xfrm rot="442654">
            <a:off x="5860586" y="2016098"/>
            <a:ext cx="901339" cy="4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3870B89-5E77-4E0B-BBF9-2DD2B016BBB2}"/>
              </a:ext>
            </a:extLst>
          </p:cNvPr>
          <p:cNvSpPr txBox="1"/>
          <p:nvPr/>
        </p:nvSpPr>
        <p:spPr>
          <a:xfrm>
            <a:off x="7912841" y="1638455"/>
            <a:ext cx="360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Fecha</a:t>
            </a:r>
            <a:r>
              <a:rPr lang="en-US" b="1" dirty="0">
                <a:solidFill>
                  <a:schemeClr val="bg1"/>
                </a:solidFill>
              </a:rPr>
              <a:t>-Hora,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Mac-Users, </a:t>
            </a:r>
            <a:r>
              <a:rPr lang="en-US" b="1" dirty="0" err="1">
                <a:solidFill>
                  <a:schemeClr val="bg1"/>
                </a:solidFill>
              </a:rPr>
              <a:t>Inf</a:t>
            </a:r>
            <a:r>
              <a:rPr lang="en-US" b="1" dirty="0">
                <a:solidFill>
                  <a:schemeClr val="bg1"/>
                </a:solidFill>
              </a:rPr>
              <a:t> del </a:t>
            </a:r>
            <a:r>
              <a:rPr lang="en-US" b="1" dirty="0" err="1">
                <a:solidFill>
                  <a:schemeClr val="bg1"/>
                </a:solidFill>
              </a:rPr>
              <a:t>Dispositivo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s-EC" b="1" dirty="0">
              <a:solidFill>
                <a:schemeClr val="bg1"/>
              </a:solidFill>
            </a:endParaRPr>
          </a:p>
        </p:txBody>
      </p:sp>
      <p:sp>
        <p:nvSpPr>
          <p:cNvPr id="15" name="Flecha: curvada hacia abajo 14">
            <a:extLst>
              <a:ext uri="{FF2B5EF4-FFF2-40B4-BE49-F238E27FC236}">
                <a16:creationId xmlns:a16="http://schemas.microsoft.com/office/drawing/2014/main" id="{0BEC97D0-B9B7-4417-A753-B6907672E226}"/>
              </a:ext>
            </a:extLst>
          </p:cNvPr>
          <p:cNvSpPr/>
          <p:nvPr/>
        </p:nvSpPr>
        <p:spPr>
          <a:xfrm>
            <a:off x="6814950" y="1316180"/>
            <a:ext cx="1349336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decel="1000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73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730FD6-3362-4CD4-9603-793F8580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12" y="958640"/>
            <a:ext cx="3952068" cy="34827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ORIGEN DEL DATASET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FE15BC-FDFD-4167-AED8-19411F292850}"/>
              </a:ext>
            </a:extLst>
          </p:cNvPr>
          <p:cNvSpPr txBox="1"/>
          <p:nvPr/>
        </p:nvSpPr>
        <p:spPr>
          <a:xfrm>
            <a:off x="274012" y="5303719"/>
            <a:ext cx="3952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600">
                <a:ln>
                  <a:solidFill>
                    <a:schemeClr val="accent1">
                      <a:lumMod val="75000"/>
                    </a:schemeClr>
                  </a:solidFill>
                </a:ln>
              </a:rPr>
              <a:t>HOSTPOTS PÚBLICOS</a:t>
            </a:r>
            <a:endParaRPr lang="es-EC" sz="3600" dirty="0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pic>
        <p:nvPicPr>
          <p:cNvPr id="4098" name="Picture 2" descr="Resultado de imagen para paper icon png">
            <a:extLst>
              <a:ext uri="{FF2B5EF4-FFF2-40B4-BE49-F238E27FC236}">
                <a16:creationId xmlns:a16="http://schemas.microsoft.com/office/drawing/2014/main" id="{3D62E085-2C1D-4A6D-82CD-8F5518526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53" y="1265946"/>
            <a:ext cx="729612" cy="93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sultado de imagen para paper icon png">
            <a:extLst>
              <a:ext uri="{FF2B5EF4-FFF2-40B4-BE49-F238E27FC236}">
                <a16:creationId xmlns:a16="http://schemas.microsoft.com/office/drawing/2014/main" id="{F792335C-F8A5-44B0-AB56-9FA3CC8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53" y="2447691"/>
            <a:ext cx="729612" cy="93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sultado de imagen para paper icon png">
            <a:extLst>
              <a:ext uri="{FF2B5EF4-FFF2-40B4-BE49-F238E27FC236}">
                <a16:creationId xmlns:a16="http://schemas.microsoft.com/office/drawing/2014/main" id="{A7962FB2-C88F-4D05-A849-E29D00EB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53" y="3612255"/>
            <a:ext cx="729612" cy="93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para paper icon png">
            <a:extLst>
              <a:ext uri="{FF2B5EF4-FFF2-40B4-BE49-F238E27FC236}">
                <a16:creationId xmlns:a16="http://schemas.microsoft.com/office/drawing/2014/main" id="{62221090-E346-4D1C-9570-CCFAC29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53" y="4820813"/>
            <a:ext cx="729612" cy="93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18B482-2F92-43BA-8E23-EF9CADE03EBF}"/>
              </a:ext>
            </a:extLst>
          </p:cNvPr>
          <p:cNvSpPr txBox="1"/>
          <p:nvPr/>
        </p:nvSpPr>
        <p:spPr>
          <a:xfrm>
            <a:off x="5447440" y="104091"/>
            <a:ext cx="2011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b="1" dirty="0">
                <a:solidFill>
                  <a:schemeClr val="bg1"/>
                </a:solidFill>
              </a:rPr>
              <a:t>DATASETS DE CADA LUGAR</a:t>
            </a:r>
          </a:p>
          <a:p>
            <a:pPr algn="ctr"/>
            <a:r>
              <a:rPr lang="es-EC" b="1" dirty="0">
                <a:solidFill>
                  <a:schemeClr val="bg1"/>
                </a:solidFill>
              </a:rPr>
              <a:t>GYE - UIO</a:t>
            </a:r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DA70E623-C770-4455-9BD8-D36E1C16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8" y="2181328"/>
            <a:ext cx="2495343" cy="249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52546C6-0F36-46FC-B6FB-DBBA6C836ECD}"/>
              </a:ext>
            </a:extLst>
          </p:cNvPr>
          <p:cNvCxnSpPr>
            <a:stCxn id="4098" idx="3"/>
          </p:cNvCxnSpPr>
          <p:nvPr/>
        </p:nvCxnSpPr>
        <p:spPr>
          <a:xfrm>
            <a:off x="6785465" y="1733354"/>
            <a:ext cx="1641665" cy="966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B294091-4EAD-4C09-B6F2-FACE32041E83}"/>
              </a:ext>
            </a:extLst>
          </p:cNvPr>
          <p:cNvCxnSpPr>
            <a:stCxn id="20" idx="3"/>
          </p:cNvCxnSpPr>
          <p:nvPr/>
        </p:nvCxnSpPr>
        <p:spPr>
          <a:xfrm>
            <a:off x="6785465" y="2915099"/>
            <a:ext cx="1633996" cy="58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D613E93-1498-476B-AEBA-72110798CC7C}"/>
              </a:ext>
            </a:extLst>
          </p:cNvPr>
          <p:cNvCxnSpPr>
            <a:stCxn id="21" idx="3"/>
            <a:endCxn id="4100" idx="1"/>
          </p:cNvCxnSpPr>
          <p:nvPr/>
        </p:nvCxnSpPr>
        <p:spPr>
          <a:xfrm flipV="1">
            <a:off x="6785465" y="3429000"/>
            <a:ext cx="1494943" cy="650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7C58F34-0FFC-40E9-9B83-925DEA7AEB27}"/>
              </a:ext>
            </a:extLst>
          </p:cNvPr>
          <p:cNvCxnSpPr>
            <a:stCxn id="22" idx="3"/>
          </p:cNvCxnSpPr>
          <p:nvPr/>
        </p:nvCxnSpPr>
        <p:spPr>
          <a:xfrm flipV="1">
            <a:off x="6785465" y="3866606"/>
            <a:ext cx="1494943" cy="1421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para red fenix ecuador">
            <a:extLst>
              <a:ext uri="{FF2B5EF4-FFF2-40B4-BE49-F238E27FC236}">
                <a16:creationId xmlns:a16="http://schemas.microsoft.com/office/drawing/2014/main" id="{14295B2E-34A4-458F-BCEF-B2B50CF78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573" y="416695"/>
            <a:ext cx="3215736" cy="249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42271-58CF-4223-B580-6BD22D99CF8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C" sz="40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DESCRIPCION DEL DATASET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B96FE4-BCA1-4EF4-8E26-574FA5C7F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C" sz="2800" b="1" dirty="0" err="1"/>
              <a:t>Features</a:t>
            </a:r>
            <a:r>
              <a:rPr lang="es-EC" sz="2800" b="1" dirty="0"/>
              <a:t>:</a:t>
            </a:r>
          </a:p>
          <a:p>
            <a:r>
              <a:rPr lang="es-EC" sz="2000" b="1" dirty="0" err="1"/>
              <a:t>datetime</a:t>
            </a:r>
            <a:r>
              <a:rPr lang="es-EC" sz="2000" b="1" dirty="0"/>
              <a:t>.- </a:t>
            </a:r>
            <a:r>
              <a:rPr lang="es-EC" sz="2000" dirty="0"/>
              <a:t>Fecha y hora de la conexión.</a:t>
            </a:r>
          </a:p>
          <a:p>
            <a:r>
              <a:rPr lang="es-EC" sz="2000" b="1" dirty="0" err="1"/>
              <a:t>mac_usr</a:t>
            </a:r>
            <a:r>
              <a:rPr lang="es-EC" sz="2000" b="1" dirty="0"/>
              <a:t>.- </a:t>
            </a:r>
            <a:r>
              <a:rPr lang="es-EC" sz="2000" dirty="0"/>
              <a:t>Código </a:t>
            </a:r>
            <a:r>
              <a:rPr lang="es-EC" sz="2000" dirty="0" err="1"/>
              <a:t>mac</a:t>
            </a:r>
            <a:r>
              <a:rPr lang="es-EC" sz="2000" dirty="0"/>
              <a:t> del dispositivo conectado.</a:t>
            </a:r>
          </a:p>
          <a:p>
            <a:r>
              <a:rPr lang="es-EC" sz="2000" b="1" dirty="0"/>
              <a:t>so.- </a:t>
            </a:r>
            <a:r>
              <a:rPr lang="es-EC" sz="2000" dirty="0"/>
              <a:t>Sistema operativo del dispositivo conectado.</a:t>
            </a:r>
          </a:p>
          <a:p>
            <a:r>
              <a:rPr lang="es-EC" sz="2000" b="1" dirty="0"/>
              <a:t>navegador.- </a:t>
            </a:r>
            <a:r>
              <a:rPr lang="es-EC" sz="2000" dirty="0"/>
              <a:t>navegador usado para realizar la conexión en el dispositivo.</a:t>
            </a:r>
          </a:p>
          <a:p>
            <a:r>
              <a:rPr lang="es-EC" sz="2000" b="1" dirty="0" err="1"/>
              <a:t>sitio_id</a:t>
            </a:r>
            <a:r>
              <a:rPr lang="es-EC" sz="2000" b="1" dirty="0"/>
              <a:t>.- </a:t>
            </a:r>
            <a:r>
              <a:rPr lang="es-EC" sz="2000" dirty="0"/>
              <a:t>Identificador del lugar donde se realizo la conexión.</a:t>
            </a:r>
          </a:p>
          <a:p>
            <a:pPr marL="0" indent="0">
              <a:buNone/>
            </a:pPr>
            <a:endParaRPr lang="es-EC" sz="2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BF0C69-823F-42C3-A2DE-E0A1D16AC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0" y="2260738"/>
            <a:ext cx="3547533" cy="360031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Connections to open Wi-Fi points on GYE – UIO.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From 2015-05 to 2016-09.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Roughly 1.9M of connections.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1.7M </a:t>
            </a:r>
            <a:r>
              <a:rPr lang="en-US" sz="2000" dirty="0" err="1"/>
              <a:t>geolocalized</a:t>
            </a:r>
            <a:r>
              <a:rPr lang="en-US" sz="2000" dirty="0"/>
              <a:t> with timestamp.</a:t>
            </a:r>
            <a:endParaRPr lang="es-EC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2A2DD7-D6E1-4599-A0A3-C992DE1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738" y="5088567"/>
            <a:ext cx="7733212" cy="1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3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8340E99-4F2A-41FA-96CB-C809EF05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EC" sz="600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PASOS DEL ESTUDIO</a:t>
            </a:r>
            <a:endParaRPr lang="es-EC" sz="6000" dirty="0">
              <a:ln w="28575">
                <a:solidFill>
                  <a:schemeClr val="bg1"/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C4AC854-F66D-416B-BB41-130B81745368}"/>
              </a:ext>
            </a:extLst>
          </p:cNvPr>
          <p:cNvGrpSpPr/>
          <p:nvPr/>
        </p:nvGrpSpPr>
        <p:grpSpPr>
          <a:xfrm>
            <a:off x="180007" y="3608984"/>
            <a:ext cx="962751" cy="1322780"/>
            <a:chOff x="180007" y="3608984"/>
            <a:chExt cx="962751" cy="1322780"/>
          </a:xfrm>
        </p:grpSpPr>
        <p:pic>
          <p:nvPicPr>
            <p:cNvPr id="7" name="Picture 4" descr="Imagen relacionada">
              <a:extLst>
                <a:ext uri="{FF2B5EF4-FFF2-40B4-BE49-F238E27FC236}">
                  <a16:creationId xmlns:a16="http://schemas.microsoft.com/office/drawing/2014/main" id="{D4E517E3-9222-48F5-AC53-F387E9009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07" y="3995139"/>
              <a:ext cx="936625" cy="93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E87A0D6-F0E6-440E-903E-0EBC03C44651}"/>
                </a:ext>
              </a:extLst>
            </p:cNvPr>
            <p:cNvSpPr txBox="1"/>
            <p:nvPr/>
          </p:nvSpPr>
          <p:spPr>
            <a:xfrm>
              <a:off x="206133" y="3608984"/>
              <a:ext cx="936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1400" b="1" dirty="0"/>
                <a:t>DATASET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C6864DF5-EA05-4C45-B501-41806ED53916}"/>
              </a:ext>
            </a:extLst>
          </p:cNvPr>
          <p:cNvGrpSpPr/>
          <p:nvPr/>
        </p:nvGrpSpPr>
        <p:grpSpPr>
          <a:xfrm>
            <a:off x="1854926" y="3608984"/>
            <a:ext cx="1476923" cy="1513299"/>
            <a:chOff x="1811786" y="3607115"/>
            <a:chExt cx="1476923" cy="1513299"/>
          </a:xfrm>
        </p:grpSpPr>
        <p:pic>
          <p:nvPicPr>
            <p:cNvPr id="2050" name="Picture 2" descr="Resultado de imagen para orden y limpieza png">
              <a:extLst>
                <a:ext uri="{FF2B5EF4-FFF2-40B4-BE49-F238E27FC236}">
                  <a16:creationId xmlns:a16="http://schemas.microsoft.com/office/drawing/2014/main" id="{891B04F7-3FEE-4FDB-B3BE-8E5B91BF9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786" y="3995139"/>
              <a:ext cx="1476923" cy="112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CE5F87D-99D9-4002-8C0E-EC4EFA3DCE52}"/>
                </a:ext>
              </a:extLst>
            </p:cNvPr>
            <p:cNvSpPr txBox="1"/>
            <p:nvPr/>
          </p:nvSpPr>
          <p:spPr>
            <a:xfrm>
              <a:off x="2081936" y="3607115"/>
              <a:ext cx="936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1400" b="1" dirty="0"/>
                <a:t>LIMPIEZA</a:t>
              </a:r>
            </a:p>
          </p:txBody>
        </p:sp>
      </p:grp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507CDD4B-1043-4E44-A377-533C9DE154FD}"/>
              </a:ext>
            </a:extLst>
          </p:cNvPr>
          <p:cNvSpPr/>
          <p:nvPr/>
        </p:nvSpPr>
        <p:spPr>
          <a:xfrm>
            <a:off x="1234198" y="4208725"/>
            <a:ext cx="503162" cy="509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52E84F5F-DAFF-4A11-AD1C-82A7014FDD54}"/>
              </a:ext>
            </a:extLst>
          </p:cNvPr>
          <p:cNvSpPr/>
          <p:nvPr/>
        </p:nvSpPr>
        <p:spPr>
          <a:xfrm>
            <a:off x="3361120" y="4208725"/>
            <a:ext cx="503162" cy="509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6273D17-7A18-45FD-8F5B-D79CD3FA44F6}"/>
              </a:ext>
            </a:extLst>
          </p:cNvPr>
          <p:cNvGrpSpPr/>
          <p:nvPr/>
        </p:nvGrpSpPr>
        <p:grpSpPr>
          <a:xfrm>
            <a:off x="3772600" y="3393541"/>
            <a:ext cx="1984732" cy="1761024"/>
            <a:chOff x="3772600" y="3393541"/>
            <a:chExt cx="1984732" cy="1761024"/>
          </a:xfrm>
        </p:grpSpPr>
        <p:pic>
          <p:nvPicPr>
            <p:cNvPr id="2054" name="Picture 6" descr="Resultado de imagen para lego piezas png">
              <a:extLst>
                <a:ext uri="{FF2B5EF4-FFF2-40B4-BE49-F238E27FC236}">
                  <a16:creationId xmlns:a16="http://schemas.microsoft.com/office/drawing/2014/main" id="{C1722A88-A114-43A4-8E2A-C48E95A6F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553" y="3997624"/>
              <a:ext cx="1742827" cy="1156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8055D0E7-6548-496A-8E66-D4EB5DC8540E}"/>
                </a:ext>
              </a:extLst>
            </p:cNvPr>
            <p:cNvSpPr txBox="1"/>
            <p:nvPr/>
          </p:nvSpPr>
          <p:spPr>
            <a:xfrm>
              <a:off x="3772600" y="3393541"/>
              <a:ext cx="19847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1400" b="1" dirty="0"/>
                <a:t>MEJORA Y PREPROCESAMIENTO</a:t>
              </a:r>
            </a:p>
          </p:txBody>
        </p:sp>
      </p:grp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481554DB-8DB1-47A4-90C5-C90EC34BB2E6}"/>
              </a:ext>
            </a:extLst>
          </p:cNvPr>
          <p:cNvSpPr/>
          <p:nvPr/>
        </p:nvSpPr>
        <p:spPr>
          <a:xfrm>
            <a:off x="5890343" y="4321368"/>
            <a:ext cx="503162" cy="509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E813614-1D63-492C-8BB7-9C1EC3B2FE2B}"/>
              </a:ext>
            </a:extLst>
          </p:cNvPr>
          <p:cNvGrpSpPr/>
          <p:nvPr/>
        </p:nvGrpSpPr>
        <p:grpSpPr>
          <a:xfrm>
            <a:off x="6548764" y="2033921"/>
            <a:ext cx="2206124" cy="1575063"/>
            <a:chOff x="6548764" y="2033921"/>
            <a:chExt cx="2206124" cy="1575063"/>
          </a:xfrm>
        </p:grpSpPr>
        <p:pic>
          <p:nvPicPr>
            <p:cNvPr id="2056" name="Picture 8" descr="Imagen relacionada">
              <a:extLst>
                <a:ext uri="{FF2B5EF4-FFF2-40B4-BE49-F238E27FC236}">
                  <a16:creationId xmlns:a16="http://schemas.microsoft.com/office/drawing/2014/main" id="{E9C28F52-D950-4F45-954A-BCA4C1CDE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118" y="2322103"/>
              <a:ext cx="1491039" cy="128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E3B6F7D1-85CF-4D0F-8903-98413CA87F8D}"/>
                </a:ext>
              </a:extLst>
            </p:cNvPr>
            <p:cNvSpPr txBox="1"/>
            <p:nvPr/>
          </p:nvSpPr>
          <p:spPr>
            <a:xfrm>
              <a:off x="6548764" y="2033921"/>
              <a:ext cx="2206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1400" b="1" dirty="0"/>
                <a:t>ANALISIS DESCRIPTIVO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90CA1AA-0BB9-4E5E-B2CB-913161811EDB}"/>
              </a:ext>
            </a:extLst>
          </p:cNvPr>
          <p:cNvGrpSpPr/>
          <p:nvPr/>
        </p:nvGrpSpPr>
        <p:grpSpPr>
          <a:xfrm>
            <a:off x="6647469" y="3726551"/>
            <a:ext cx="2206124" cy="1370975"/>
            <a:chOff x="6647469" y="3726551"/>
            <a:chExt cx="2206124" cy="1370975"/>
          </a:xfrm>
        </p:grpSpPr>
        <p:pic>
          <p:nvPicPr>
            <p:cNvPr id="2062" name="Picture 14" descr="Resultado de imagen para clustering png">
              <a:extLst>
                <a:ext uri="{FF2B5EF4-FFF2-40B4-BE49-F238E27FC236}">
                  <a16:creationId xmlns:a16="http://schemas.microsoft.com/office/drawing/2014/main" id="{59FC8A73-7EFD-4F9A-A906-2E0370CDA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288" y="3995139"/>
              <a:ext cx="2059305" cy="1102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89A4089-5D8E-4CCA-AFBD-77668E1D0EC3}"/>
                </a:ext>
              </a:extLst>
            </p:cNvPr>
            <p:cNvSpPr txBox="1"/>
            <p:nvPr/>
          </p:nvSpPr>
          <p:spPr>
            <a:xfrm>
              <a:off x="6647469" y="3726551"/>
              <a:ext cx="2008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1400" b="1" dirty="0"/>
                <a:t>USERS CLUSTERING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25AE66C-8872-4BED-8D8F-7A8F0319A1BF}"/>
              </a:ext>
            </a:extLst>
          </p:cNvPr>
          <p:cNvGrpSpPr/>
          <p:nvPr/>
        </p:nvGrpSpPr>
        <p:grpSpPr>
          <a:xfrm>
            <a:off x="6372575" y="5313862"/>
            <a:ext cx="2772099" cy="1437105"/>
            <a:chOff x="6372575" y="5313862"/>
            <a:chExt cx="2772099" cy="1437105"/>
          </a:xfrm>
        </p:grpSpPr>
        <p:pic>
          <p:nvPicPr>
            <p:cNvPr id="2058" name="Picture 10" descr="Imagen relacionada">
              <a:extLst>
                <a:ext uri="{FF2B5EF4-FFF2-40B4-BE49-F238E27FC236}">
                  <a16:creationId xmlns:a16="http://schemas.microsoft.com/office/drawing/2014/main" id="{9474EC63-A5B3-4F8F-B563-B0FE3A781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702" y="5593205"/>
              <a:ext cx="1563869" cy="1157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005996A3-1A9F-46C5-AD03-66B6CF13A95E}"/>
                </a:ext>
              </a:extLst>
            </p:cNvPr>
            <p:cNvSpPr txBox="1"/>
            <p:nvPr/>
          </p:nvSpPr>
          <p:spPr>
            <a:xfrm>
              <a:off x="6372575" y="5313862"/>
              <a:ext cx="2772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1400" b="1" dirty="0"/>
                <a:t>GRAFO DE CONCURRENCIA</a:t>
              </a:r>
            </a:p>
          </p:txBody>
        </p:sp>
      </p:grp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55222AB7-679A-4438-BB4A-C1EAF9FC2B83}"/>
              </a:ext>
            </a:extLst>
          </p:cNvPr>
          <p:cNvSpPr/>
          <p:nvPr/>
        </p:nvSpPr>
        <p:spPr>
          <a:xfrm rot="3002863">
            <a:off x="5842925" y="5172765"/>
            <a:ext cx="503162" cy="509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14CA1893-C321-4BD2-84D3-BB82EE69AC63}"/>
              </a:ext>
            </a:extLst>
          </p:cNvPr>
          <p:cNvSpPr/>
          <p:nvPr/>
        </p:nvSpPr>
        <p:spPr>
          <a:xfrm rot="20113643">
            <a:off x="5901546" y="3424427"/>
            <a:ext cx="503162" cy="509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0" name="Cerrar llave 19">
            <a:extLst>
              <a:ext uri="{FF2B5EF4-FFF2-40B4-BE49-F238E27FC236}">
                <a16:creationId xmlns:a16="http://schemas.microsoft.com/office/drawing/2014/main" id="{693358CC-BD2F-419E-942C-E2791321750A}"/>
              </a:ext>
            </a:extLst>
          </p:cNvPr>
          <p:cNvSpPr/>
          <p:nvPr/>
        </p:nvSpPr>
        <p:spPr>
          <a:xfrm>
            <a:off x="8766531" y="2187809"/>
            <a:ext cx="796834" cy="4563158"/>
          </a:xfrm>
          <a:prstGeom prst="rightBrac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2E8F92D-678D-42BF-916F-F9CA6769042A}"/>
              </a:ext>
            </a:extLst>
          </p:cNvPr>
          <p:cNvGrpSpPr/>
          <p:nvPr/>
        </p:nvGrpSpPr>
        <p:grpSpPr>
          <a:xfrm>
            <a:off x="9765977" y="2109526"/>
            <a:ext cx="2206124" cy="1712034"/>
            <a:chOff x="9673713" y="2480826"/>
            <a:chExt cx="2206124" cy="1712034"/>
          </a:xfrm>
        </p:grpSpPr>
        <p:pic>
          <p:nvPicPr>
            <p:cNvPr id="2070" name="Picture 22" descr="Imagen relacionada">
              <a:extLst>
                <a:ext uri="{FF2B5EF4-FFF2-40B4-BE49-F238E27FC236}">
                  <a16:creationId xmlns:a16="http://schemas.microsoft.com/office/drawing/2014/main" id="{21D4C186-0B2B-4F29-8022-CC1CEE581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3397" y="2986969"/>
              <a:ext cx="2073165" cy="1205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4A774076-4439-482F-AB9C-43A233E109EA}"/>
                </a:ext>
              </a:extLst>
            </p:cNvPr>
            <p:cNvSpPr txBox="1"/>
            <p:nvPr/>
          </p:nvSpPr>
          <p:spPr>
            <a:xfrm>
              <a:off x="9673713" y="2480826"/>
              <a:ext cx="22061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1400" b="1" dirty="0"/>
                <a:t>INTERPRETAR Y CONCLUIR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7EC2554-BFEF-4F57-8BB5-4899332BE619}"/>
              </a:ext>
            </a:extLst>
          </p:cNvPr>
          <p:cNvGrpSpPr/>
          <p:nvPr/>
        </p:nvGrpSpPr>
        <p:grpSpPr>
          <a:xfrm>
            <a:off x="9722774" y="4679175"/>
            <a:ext cx="2206124" cy="2071792"/>
            <a:chOff x="9722774" y="4679175"/>
            <a:chExt cx="2206124" cy="2071792"/>
          </a:xfrm>
        </p:grpSpPr>
        <p:pic>
          <p:nvPicPr>
            <p:cNvPr id="2072" name="Picture 24" descr="Resultado de imagen para resultados png">
              <a:extLst>
                <a:ext uri="{FF2B5EF4-FFF2-40B4-BE49-F238E27FC236}">
                  <a16:creationId xmlns:a16="http://schemas.microsoft.com/office/drawing/2014/main" id="{389869DE-454D-4FA5-BC3E-2B2AA7790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1739" y="4976326"/>
              <a:ext cx="1755932" cy="177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CAAF7D77-A8B5-4A61-9E88-5276623CFE84}"/>
                </a:ext>
              </a:extLst>
            </p:cNvPr>
            <p:cNvSpPr txBox="1"/>
            <p:nvPr/>
          </p:nvSpPr>
          <p:spPr>
            <a:xfrm>
              <a:off x="9722774" y="4679175"/>
              <a:ext cx="2206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1400" b="1" dirty="0"/>
                <a:t>PRESENTAR</a:t>
              </a:r>
            </a:p>
          </p:txBody>
        </p:sp>
      </p:grp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69078C4C-B435-4397-8283-FE67AA19ECED}"/>
              </a:ext>
            </a:extLst>
          </p:cNvPr>
          <p:cNvSpPr/>
          <p:nvPr/>
        </p:nvSpPr>
        <p:spPr>
          <a:xfrm rot="5400000">
            <a:off x="10610662" y="4118711"/>
            <a:ext cx="503162" cy="509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729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4" grpId="0" animBg="1"/>
      <p:bldP spid="32" grpId="0" animBg="1"/>
      <p:bldP spid="33" grpId="0" animBg="1"/>
      <p:bldP spid="20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AF00B55-95F5-4A51-8FC5-4EE6449A1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sz="1600" b="1" dirty="0"/>
              <a:t>PROCESAMIENTO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C" dirty="0"/>
              <a:t>Agrupamiento de SO y Navegadores.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C" dirty="0"/>
              <a:t>Añadir </a:t>
            </a:r>
            <a:r>
              <a:rPr lang="es-EC" dirty="0" err="1"/>
              <a:t>Feature</a:t>
            </a:r>
            <a:r>
              <a:rPr lang="es-EC" dirty="0"/>
              <a:t> de Fabricante usando la </a:t>
            </a:r>
            <a:r>
              <a:rPr lang="es-EC" dirty="0" err="1"/>
              <a:t>mac_usr</a:t>
            </a:r>
            <a:r>
              <a:rPr lang="es-EC" dirty="0"/>
              <a:t> y un API externo.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C" dirty="0"/>
              <a:t>Agrupamiento de Fabricantes.(412 a 12)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C" dirty="0"/>
              <a:t>Localizar cada conexión y asignar el lugar correspondiente.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C" dirty="0"/>
              <a:t>Añadir </a:t>
            </a:r>
            <a:r>
              <a:rPr lang="es-EC" dirty="0" err="1"/>
              <a:t>Features</a:t>
            </a:r>
            <a:r>
              <a:rPr lang="es-EC" dirty="0"/>
              <a:t> temporales para facilitar el agrupamiento futuro y agrupamiento de lugares.</a:t>
            </a:r>
          </a:p>
          <a:p>
            <a:pPr marL="0" indent="0">
              <a:buNone/>
            </a:pPr>
            <a:endParaRPr lang="es-EC" dirty="0"/>
          </a:p>
          <a:p>
            <a:endParaRPr lang="es-EC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208B17E-E232-4AAC-8DEA-423953452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C" sz="1600" b="1" dirty="0"/>
              <a:t>LIMPIEZA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Empty columns were ignored.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Unusable rows were deleted (with no MAC to identify the user)</a:t>
            </a:r>
            <a:endParaRPr lang="es-EC" sz="18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6259CE6-1581-4917-8681-5CF8D0E8CF2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C" sz="32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LIMPIEZA Y </a:t>
            </a:r>
            <a:br>
              <a:rPr lang="es-EC" sz="32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</a:br>
            <a:r>
              <a:rPr lang="es-EC" sz="32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PROCESAMIENTO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2157EE-0BE8-4146-8989-FF1F89D3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32" y="2260738"/>
            <a:ext cx="2028825" cy="31432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77F2748-6FB4-45D7-AE45-DE449A54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86" y="2832238"/>
            <a:ext cx="1809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2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C1E7DED-D76B-41DF-B181-C46505E69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C10F328-5EA3-4186-A9FD-E083B9EF46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1579" y="1107582"/>
            <a:ext cx="3810001" cy="40754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dirty="0"/>
              <a:t>Top Lugares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dirty="0"/>
              <a:t>SO más usado.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dirty="0"/>
              <a:t>Comportamiento de las conexiones al transcurrir el día por lugar.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dirty="0"/>
              <a:t>Usuarios Esperados vs #</a:t>
            </a:r>
            <a:r>
              <a:rPr lang="es-EC" sz="2400" dirty="0" err="1"/>
              <a:t>APs</a:t>
            </a:r>
            <a:endParaRPr lang="es-EC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dirty="0"/>
              <a:t>Tracking Top Usuarios.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063CA-F0F7-4E34-90F0-64CCA29A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ANALISIS DESCRIPTIVO</a:t>
            </a:r>
          </a:p>
        </p:txBody>
      </p:sp>
    </p:spTree>
    <p:extLst>
      <p:ext uri="{BB962C8B-B14F-4D97-AF65-F5344CB8AC3E}">
        <p14:creationId xmlns:p14="http://schemas.microsoft.com/office/powerpoint/2010/main" val="974262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7A29D23-7FC2-427C-8101-C06C42493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7328" y="1763319"/>
            <a:ext cx="4062549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b="1" dirty="0"/>
          </a:p>
          <a:p>
            <a:r>
              <a:rPr lang="en-US" sz="1800" b="1" dirty="0" err="1"/>
              <a:t>Métrica</a:t>
            </a:r>
            <a:r>
              <a:rPr lang="en-US" sz="1800" b="1" dirty="0"/>
              <a:t> : </a:t>
            </a:r>
            <a:r>
              <a:rPr lang="en-US" sz="1800" b="1" dirty="0" err="1"/>
              <a:t>Promedio</a:t>
            </a:r>
            <a:r>
              <a:rPr lang="en-US" sz="1800" b="1" dirty="0"/>
              <a:t> de </a:t>
            </a:r>
            <a:r>
              <a:rPr lang="en-US" sz="1800" b="1" dirty="0" err="1"/>
              <a:t>conexiones</a:t>
            </a:r>
            <a:r>
              <a:rPr lang="en-US" sz="1800" b="1" dirty="0"/>
              <a:t> </a:t>
            </a:r>
            <a:r>
              <a:rPr lang="en-US" sz="1800" b="1" dirty="0" err="1"/>
              <a:t>mensuales</a:t>
            </a:r>
            <a:r>
              <a:rPr lang="en-US" sz="1800" b="1" dirty="0"/>
              <a:t>.</a:t>
            </a:r>
          </a:p>
          <a:p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Aeropuerto</a:t>
            </a:r>
            <a:r>
              <a:rPr lang="en-US" sz="1600" dirty="0"/>
              <a:t> -&gt; 49237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Mall del Sur -&gt; 15154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CityMall</a:t>
            </a:r>
            <a:r>
              <a:rPr lang="en-US" sz="1600" dirty="0"/>
              <a:t>  -&gt;  14407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Centro de </a:t>
            </a:r>
            <a:r>
              <a:rPr lang="en-US" sz="1600" dirty="0" err="1"/>
              <a:t>Convenciones</a:t>
            </a:r>
            <a:r>
              <a:rPr lang="en-US" sz="1600" dirty="0"/>
              <a:t> -&gt; 11995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Samborondon</a:t>
            </a:r>
            <a:r>
              <a:rPr lang="en-US" sz="1600" dirty="0"/>
              <a:t> -&gt; 5214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F82F246-FFC4-492E-A0F8-84C25722E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05" y="300839"/>
            <a:ext cx="7476836" cy="6557161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AE86675E-E724-4639-8537-3D63293C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3413125" cy="15589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ln w="28575">
                  <a:solidFill>
                    <a:schemeClr val="bg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TOP SITIOS</a:t>
            </a:r>
          </a:p>
        </p:txBody>
      </p:sp>
    </p:spTree>
    <p:extLst>
      <p:ext uri="{BB962C8B-B14F-4D97-AF65-F5344CB8AC3E}">
        <p14:creationId xmlns:p14="http://schemas.microsoft.com/office/powerpoint/2010/main" val="1197353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xtura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2487</TotalTime>
  <Words>379</Words>
  <Application>Microsoft Office PowerPoint</Application>
  <PresentationFormat>Panorámica</PresentationFormat>
  <Paragraphs>79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Wingdings 2</vt:lpstr>
      <vt:lpstr>Citable</vt:lpstr>
      <vt:lpstr>USOS DE UN DATASET DE LOGS EN REDES WI-FI PUBLICAS</vt:lpstr>
      <vt:lpstr>ORIGEN DEL DATASET</vt:lpstr>
      <vt:lpstr>ORIGEN DEL DATASET</vt:lpstr>
      <vt:lpstr>ORIGEN DEL DATASET</vt:lpstr>
      <vt:lpstr>DESCRIPCION DEL DATASET</vt:lpstr>
      <vt:lpstr>PASOS DEL ESTUDIO</vt:lpstr>
      <vt:lpstr>LIMPIEZA Y  PROCESAMIENTO</vt:lpstr>
      <vt:lpstr>ANALISIS DESCRIPTIVO</vt:lpstr>
      <vt:lpstr>TOP SITIOS</vt:lpstr>
      <vt:lpstr>Presentación de PowerPoint</vt:lpstr>
      <vt:lpstr>iOS vs Android</vt:lpstr>
      <vt:lpstr>Presentación de PowerPoint</vt:lpstr>
      <vt:lpstr>Presentación de PowerPoint</vt:lpstr>
      <vt:lpstr>Presentación de PowerPoint</vt:lpstr>
      <vt:lpstr>USERS CLUSTERING </vt:lpstr>
      <vt:lpstr>GRAFO DE CONCURRENCIA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USOS DE UN DATASET DE LOGS EN REDES WI-FI PUBLICAS</dc:title>
  <dc:creator>Oswaldo Josmany Aguilar Mora</dc:creator>
  <cp:lastModifiedBy>Oswaldo Josmany Aguilar Mora</cp:lastModifiedBy>
  <cp:revision>39</cp:revision>
  <dcterms:created xsi:type="dcterms:W3CDTF">2017-09-04T03:06:47Z</dcterms:created>
  <dcterms:modified xsi:type="dcterms:W3CDTF">2017-09-06T10:01:43Z</dcterms:modified>
</cp:coreProperties>
</file>